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822" r:id="rId2"/>
    <p:sldId id="2861" r:id="rId3"/>
    <p:sldId id="2840" r:id="rId4"/>
    <p:sldId id="2824" r:id="rId5"/>
    <p:sldId id="2857" r:id="rId6"/>
    <p:sldId id="2843" r:id="rId7"/>
    <p:sldId id="2848" r:id="rId8"/>
  </p:sldIdLst>
  <p:sldSz cx="12858750" cy="7232650"/>
  <p:notesSz cx="6858000" cy="9144000"/>
  <p:custDataLst>
    <p:tags r:id="rId11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640080" indent="-18288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1282700" indent="-3683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925955" indent="-55435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2568575" indent="-7397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">
          <p15:clr>
            <a:srgbClr val="A4A3A4"/>
          </p15:clr>
        </p15:guide>
        <p15:guide id="2" pos="4050">
          <p15:clr>
            <a:srgbClr val="A4A3A4"/>
          </p15:clr>
        </p15:guide>
        <p15:guide id="3" pos="557">
          <p15:clr>
            <a:srgbClr val="A4A3A4"/>
          </p15:clr>
        </p15:guide>
        <p15:guide id="4" orient="horz" pos="4183">
          <p15:clr>
            <a:srgbClr val="A4A3A4"/>
          </p15:clr>
        </p15:guide>
        <p15:guide id="5" pos="7497">
          <p15:clr>
            <a:srgbClr val="A4A3A4"/>
          </p15:clr>
        </p15:guide>
        <p15:guide id="6" pos="690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4AB63"/>
    <a:srgbClr val="A4D16D"/>
    <a:srgbClr val="DDEEC9"/>
    <a:srgbClr val="DE790F"/>
    <a:srgbClr val="DFF7EC"/>
    <a:srgbClr val="5E916C"/>
    <a:srgbClr val="457C53"/>
    <a:srgbClr val="72AF0A"/>
    <a:srgbClr val="838E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34" autoAdjust="0"/>
    <p:restoredTop sz="95317" autoAdjust="0"/>
  </p:normalViewPr>
  <p:slideViewPr>
    <p:cSldViewPr>
      <p:cViewPr varScale="1">
        <p:scale>
          <a:sx n="105" d="100"/>
          <a:sy n="105" d="100"/>
        </p:scale>
        <p:origin x="288" y="144"/>
      </p:cViewPr>
      <p:guideLst>
        <p:guide orient="horz" pos="328"/>
        <p:guide pos="4050"/>
        <p:guide pos="557"/>
        <p:guide orient="horz" pos="4183"/>
        <p:guide pos="7497"/>
        <p:guide pos="6908"/>
      </p:guideLst>
    </p:cSldViewPr>
  </p:slideViewPr>
  <p:outlineViewPr>
    <p:cViewPr>
      <p:scale>
        <a:sx n="100" d="100"/>
        <a:sy n="100" d="100"/>
      </p:scale>
      <p:origin x="0" y="-997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279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630DBF-D010-4114-9DE3-41E342A27C18}" type="datetimeFigureOut">
              <a:rPr lang="zh-CN" altLang="en-US" smtClean="0"/>
              <a:t>2025/1/15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D1D107-4CC9-43CA-8CA8-36E1DF70D5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6024D97-E667-405D-B634-E583E2108D71}" type="datetimeFigureOut">
              <a:rPr lang="zh-CN" altLang="en-US"/>
              <a:t>2025/1/15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418F03C3-53C1-4F10-8DAF-D1F318E96C6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2380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59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31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3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5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365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565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765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965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859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3394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7DC7C-EA85-41EA-BE8E-3BC04B9579CE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100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5663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27377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86050" y="514350"/>
            <a:ext cx="4573588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29865181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601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2025/1/15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4039" y="385072"/>
            <a:ext cx="11090672" cy="13979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4039" y="1925358"/>
            <a:ext cx="11090672" cy="4589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4039" y="6703595"/>
            <a:ext cx="2893219" cy="38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2025/1/15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59461" y="6703595"/>
            <a:ext cx="4339828" cy="38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81492" y="6703595"/>
            <a:ext cx="2893219" cy="38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64565" rtl="0" eaLnBrk="1" latinLnBrk="0" hangingPunct="1">
        <a:lnSpc>
          <a:spcPct val="90000"/>
        </a:lnSpc>
        <a:spcBef>
          <a:spcPct val="0"/>
        </a:spcBef>
        <a:buNone/>
        <a:defRPr sz="4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1300" indent="-241300" algn="l" defTabSz="964565" rtl="0" eaLnBrk="1" latinLnBrk="0" hangingPunct="1">
        <a:lnSpc>
          <a:spcPct val="90000"/>
        </a:lnSpc>
        <a:spcBef>
          <a:spcPts val="1055"/>
        </a:spcBef>
        <a:buFont typeface="Arial" panose="020B0604020202020204" pitchFamily="34" charset="0"/>
        <a:buChar char="•"/>
        <a:defRPr sz="2955" kern="1200">
          <a:solidFill>
            <a:schemeClr val="tx1"/>
          </a:solidFill>
          <a:latin typeface="+mn-lt"/>
          <a:ea typeface="+mn-ea"/>
          <a:cs typeface="+mn-cs"/>
        </a:defRPr>
      </a:lvl1pPr>
      <a:lvl2pPr marL="723265" indent="-241300" algn="l" defTabSz="964565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30" kern="1200">
          <a:solidFill>
            <a:schemeClr val="tx1"/>
          </a:solidFill>
          <a:latin typeface="+mn-lt"/>
          <a:ea typeface="+mn-ea"/>
          <a:cs typeface="+mn-cs"/>
        </a:defRPr>
      </a:lvl2pPr>
      <a:lvl3pPr marL="1205230" indent="-241300" algn="l" defTabSz="964565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10" kern="1200">
          <a:solidFill>
            <a:schemeClr val="tx1"/>
          </a:solidFill>
          <a:latin typeface="+mn-lt"/>
          <a:ea typeface="+mn-ea"/>
          <a:cs typeface="+mn-cs"/>
        </a:defRPr>
      </a:lvl3pPr>
      <a:lvl4pPr marL="1687830" indent="-241300" algn="l" defTabSz="964565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69795" indent="-241300" algn="l" defTabSz="964565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651760" indent="-241300" algn="l" defTabSz="964565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134360" indent="-241300" algn="l" defTabSz="964565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616325" indent="-241300" algn="l" defTabSz="964565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4098290" indent="-241300" algn="l" defTabSz="964565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45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1965" algn="l" defTabSz="9645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64565" algn="l" defTabSz="9645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46530" algn="l" defTabSz="9645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28495" algn="l" defTabSz="9645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11095" algn="l" defTabSz="9645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93060" algn="l" defTabSz="9645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75025" algn="l" defTabSz="9645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56990" algn="l" defTabSz="96456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7" Type="http://schemas.openxmlformats.org/officeDocument/2006/relationships/image" Target="../media/image3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-5150"/>
            <a:ext cx="12858750" cy="7242950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259"/>
          <p:cNvSpPr>
            <a:spLocks noChangeArrowheads="1"/>
          </p:cNvSpPr>
          <p:nvPr/>
        </p:nvSpPr>
        <p:spPr bwMode="auto">
          <a:xfrm>
            <a:off x="620509" y="2766967"/>
            <a:ext cx="8591550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kk-KZ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Дәріс тақырыбы: Нейрофизиологияның даму тарихы</a:t>
            </a:r>
            <a:endParaRPr lang="zh-CN" altLang="en-US" sz="8000" b="1" cap="all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矩形 259"/>
          <p:cNvSpPr>
            <a:spLocks noChangeArrowheads="1"/>
          </p:cNvSpPr>
          <p:nvPr/>
        </p:nvSpPr>
        <p:spPr bwMode="auto">
          <a:xfrm>
            <a:off x="5709295" y="4763031"/>
            <a:ext cx="604867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r">
              <a:buNone/>
            </a:pPr>
            <a:r>
              <a:rPr lang="kk-KZ" altLang="zh-C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Дәріскер: </a:t>
            </a:r>
            <a:r>
              <a:rPr lang="ru-RU" altLang="zh-C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 Атанбаева Г.К.</a:t>
            </a:r>
            <a:r>
              <a:rPr lang="kk-KZ" altLang="zh-CN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zh-CN" alt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Daydrea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124575" y="-1604665"/>
            <a:ext cx="609600" cy="6096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9F93D85-EC75-E4FF-C57D-0039A390B1E2}"/>
              </a:ext>
            </a:extLst>
          </p:cNvPr>
          <p:cNvSpPr/>
          <p:nvPr/>
        </p:nvSpPr>
        <p:spPr>
          <a:xfrm>
            <a:off x="644821" y="207392"/>
            <a:ext cx="9217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Әл</a:t>
            </a:r>
            <a:r>
              <a:rPr lang="ru-RU" sz="32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-Фараби </a:t>
            </a:r>
            <a:r>
              <a:rPr lang="ru-RU" sz="32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атындағы</a:t>
            </a:r>
            <a:r>
              <a:rPr lang="ru-RU" sz="32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32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32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университеті</a:t>
            </a:r>
            <a:endParaRPr lang="ru-RU" sz="32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Биофизика, биомедицина </a:t>
            </a:r>
            <a:r>
              <a:rPr lang="ru-RU" sz="24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нейроғылым</a:t>
            </a:r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кафедрасы</a:t>
            </a:r>
            <a:endParaRPr lang="ru-RU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0">
        <p15:prstTrans prst="crush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50"/>
                            </p:stCondLst>
                            <p:childTnLst>
                              <p:par>
                                <p:cTn id="2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50"/>
                            </p:stCondLst>
                            <p:childTnLst>
                              <p:par>
                                <p:cTn id="2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600"/>
                            </p:stCondLst>
                            <p:childTnLst>
                              <p:par>
                                <p:cTn id="3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6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9" grpId="0"/>
      <p:bldP spid="9" grpId="1"/>
      <p:bldP spid="10" grpId="0"/>
      <p:bldP spid="10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0" y="-10300"/>
            <a:ext cx="12858750" cy="7242950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1323652" y="1918578"/>
            <a:ext cx="8830010" cy="2232248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728" tIns="36364" rIns="72728" bIns="36364" rtlCol="0" anchor="ctr"/>
          <a:lstStyle/>
          <a:p>
            <a:pPr algn="ctr"/>
            <a:endParaRPr lang="zh-CN" altLang="en-US" sz="151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3359287" y="566440"/>
            <a:ext cx="4758740" cy="108012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k-KZ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Дәрістің жоспары:</a:t>
            </a:r>
            <a:endParaRPr lang="zh-CN" altLang="en-US" sz="3200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5" name="MH_Entry_1"/>
          <p:cNvSpPr/>
          <p:nvPr>
            <p:custDataLst>
              <p:tags r:id="rId1"/>
            </p:custDataLst>
          </p:nvPr>
        </p:nvSpPr>
        <p:spPr>
          <a:xfrm>
            <a:off x="2180903" y="2032149"/>
            <a:ext cx="7416143" cy="1846659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spAutoFit/>
          </a:bodyPr>
          <a:lstStyle/>
          <a:p>
            <a:pPr algn="ctr"/>
            <a:r>
              <a:rPr lang="kk-KZ" altLang="zh-CN" sz="20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КІРІСПЕ</a:t>
            </a:r>
          </a:p>
          <a:p>
            <a:pPr algn="ctr"/>
            <a:r>
              <a:rPr lang="kk-KZ" altLang="zh-CN" sz="20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НЕГІЗГІ БӨЛІМ</a:t>
            </a:r>
          </a:p>
          <a:p>
            <a:pPr algn="ctr"/>
            <a:r>
              <a:rPr lang="kk-KZ" altLang="zh-CN" sz="20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Нейрофизиологияның салалары</a:t>
            </a:r>
          </a:p>
          <a:p>
            <a:pPr algn="ctr"/>
            <a:r>
              <a:rPr lang="kk-KZ" altLang="zh-CN" sz="20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Нейрофизиологияның даму тарихы </a:t>
            </a:r>
          </a:p>
          <a:p>
            <a:pPr algn="ctr"/>
            <a:r>
              <a:rPr lang="kk-KZ" altLang="zh-CN" sz="20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Зерттеу әдістері </a:t>
            </a:r>
          </a:p>
          <a:p>
            <a:pPr algn="ctr"/>
            <a:r>
              <a:rPr lang="kk-KZ" altLang="zh-CN" sz="20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ҚОРЫТЫНДЫ</a:t>
            </a:r>
            <a:endParaRPr lang="zh-CN" altLang="en-US" sz="2000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3251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0">
        <p15:prstTrans prst="wind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  <p:bldP spid="3" grpId="0" animBg="1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5061224" y="1555920"/>
            <a:ext cx="7797526" cy="4120810"/>
          </a:xfrm>
          <a:prstGeom prst="rect">
            <a:avLst/>
          </a:prstGeom>
          <a:solidFill>
            <a:schemeClr val="accent2"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" y="1555920"/>
            <a:ext cx="5061223" cy="41208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MH_Others_1"/>
          <p:cNvSpPr txBox="1"/>
          <p:nvPr>
            <p:custDataLst>
              <p:tags r:id="rId1"/>
            </p:custDataLst>
          </p:nvPr>
        </p:nvSpPr>
        <p:spPr>
          <a:xfrm>
            <a:off x="1388815" y="2365779"/>
            <a:ext cx="3078072" cy="176971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zh-CN" altLang="en-US" sz="115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目录</a:t>
            </a:r>
          </a:p>
        </p:txBody>
      </p:sp>
      <p:sp>
        <p:nvSpPr>
          <p:cNvPr id="19" name="MH_Others_2"/>
          <p:cNvSpPr txBox="1"/>
          <p:nvPr>
            <p:custDataLst>
              <p:tags r:id="rId2"/>
            </p:custDataLst>
          </p:nvPr>
        </p:nvSpPr>
        <p:spPr>
          <a:xfrm>
            <a:off x="1278203" y="4221948"/>
            <a:ext cx="3299296" cy="67710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en-US" altLang="zh-CN" sz="44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CONTENTS</a:t>
            </a:r>
            <a:endParaRPr lang="zh-CN" altLang="en-US" sz="44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3" name="MH_Entry_1"/>
          <p:cNvSpPr/>
          <p:nvPr>
            <p:custDataLst>
              <p:tags r:id="rId3"/>
            </p:custDataLst>
          </p:nvPr>
        </p:nvSpPr>
        <p:spPr>
          <a:xfrm>
            <a:off x="5655561" y="1817465"/>
            <a:ext cx="6822486" cy="830997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spAutoFit/>
          </a:bodyPr>
          <a:lstStyle/>
          <a:p>
            <a:pPr algn="just"/>
            <a:r>
              <a:rPr lang="ru-RU" altLang="zh-CN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Нейрофизиология -  </a:t>
            </a:r>
            <a:r>
              <a:rPr lang="ru-RU" altLang="zh-CN" dirty="0" err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қалыпты</a:t>
            </a:r>
            <a:r>
              <a:rPr lang="ru-RU" altLang="zh-CN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dirty="0" err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және</a:t>
            </a:r>
            <a:r>
              <a:rPr lang="ru-RU" altLang="zh-CN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 патология </a:t>
            </a:r>
            <a:r>
              <a:rPr lang="ru-RU" altLang="zh-CN" dirty="0" err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кезіндегі</a:t>
            </a:r>
            <a:r>
              <a:rPr lang="ru-RU" altLang="zh-CN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dirty="0" err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жүйке</a:t>
            </a:r>
            <a:r>
              <a:rPr lang="ru-RU" altLang="zh-CN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dirty="0" err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жүйесінің</a:t>
            </a:r>
            <a:r>
              <a:rPr lang="ru-RU" altLang="zh-CN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dirty="0" err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құрылымын</a:t>
            </a:r>
            <a:r>
              <a:rPr lang="ru-RU" altLang="zh-CN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, </a:t>
            </a:r>
            <a:r>
              <a:rPr lang="ru-RU" altLang="zh-CN" dirty="0" err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қызметін</a:t>
            </a:r>
            <a:r>
              <a:rPr lang="ru-RU" altLang="zh-CN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dirty="0" err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және</a:t>
            </a:r>
            <a:r>
              <a:rPr lang="ru-RU" altLang="zh-CN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dirty="0" err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дамуын</a:t>
            </a:r>
            <a:r>
              <a:rPr lang="ru-RU" altLang="zh-CN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dirty="0" err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зерттеуге</a:t>
            </a:r>
            <a:r>
              <a:rPr lang="ru-RU" altLang="zh-CN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dirty="0" err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бағытталған</a:t>
            </a:r>
            <a:r>
              <a:rPr lang="ru-RU" altLang="zh-CN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dirty="0" err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биологиялық</a:t>
            </a:r>
            <a:r>
              <a:rPr lang="ru-RU" altLang="zh-CN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dirty="0" err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зерттеулермен</a:t>
            </a:r>
            <a:r>
              <a:rPr lang="ru-RU" altLang="zh-CN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dirty="0" err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байланысты</a:t>
            </a:r>
            <a:r>
              <a:rPr lang="ru-RU" altLang="zh-CN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dirty="0" err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пән</a:t>
            </a:r>
            <a:r>
              <a:rPr lang="ru-RU" altLang="zh-CN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.</a:t>
            </a:r>
            <a:endParaRPr lang="zh-CN" altLang="en-US" dirty="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14" name="MH_Entry_2"/>
          <p:cNvSpPr/>
          <p:nvPr>
            <p:custDataLst>
              <p:tags r:id="rId4"/>
            </p:custDataLst>
          </p:nvPr>
        </p:nvSpPr>
        <p:spPr>
          <a:xfrm>
            <a:off x="5675546" y="2840078"/>
            <a:ext cx="6946517" cy="1277273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spAutoFit/>
          </a:bodyPr>
          <a:lstStyle/>
          <a:p>
            <a:pPr algn="just"/>
            <a: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Ұлпа</a:t>
            </a:r>
            <a:r>
              <a:rPr lang="x-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деңгейіндегі</a:t>
            </a:r>
            <a:r>
              <a:rPr lang="x-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іргелі</a:t>
            </a:r>
            <a:r>
              <a:rPr lang="x-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нейробиология </a:t>
            </a:r>
            <a:r>
              <a:rPr lang="x-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нейрондарды</a:t>
            </a:r>
            <a:r>
              <a:rPr lang="x-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x-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глиалды</a:t>
            </a:r>
            <a:r>
              <a:rPr lang="x-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</a:t>
            </a:r>
            <a:r>
              <a:rPr lang="x-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x-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жасушадан</a:t>
            </a:r>
            <a:r>
              <a:rPr lang="x-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lang="x-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матрицаны</a:t>
            </a:r>
            <a:r>
              <a:rPr lang="x-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зерттеуді</a:t>
            </a:r>
            <a:r>
              <a:rPr lang="x-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қамтиды</a:t>
            </a:r>
            <a:r>
              <a:rPr lang="x-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x-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Нейрондар</a:t>
            </a:r>
            <a:r>
              <a:rPr lang="x-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x-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</a:t>
            </a:r>
            <a:r>
              <a:rPr lang="x-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өңдеуге</a:t>
            </a:r>
            <a:r>
              <a:rPr lang="x-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қатысатын</a:t>
            </a:r>
            <a:r>
              <a:rPr lang="x-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жүйке</a:t>
            </a:r>
            <a:r>
              <a:rPr lang="x-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жүйесінің</a:t>
            </a:r>
            <a:r>
              <a:rPr lang="x-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</a:t>
            </a:r>
            <a:r>
              <a:rPr lang="x-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endParaRPr lang="zh-CN" altLang="en-US" sz="11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F803871-A551-E67B-8966-9E1FA9081B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815" y="1921516"/>
            <a:ext cx="4459515" cy="2977540"/>
          </a:xfrm>
          <a:prstGeom prst="rect">
            <a:avLst/>
          </a:prstGeom>
        </p:spPr>
      </p:pic>
      <p:sp>
        <p:nvSpPr>
          <p:cNvPr id="3" name="椭圆 2">
            <a:extLst>
              <a:ext uri="{FF2B5EF4-FFF2-40B4-BE49-F238E27FC236}">
                <a16:creationId xmlns:a16="http://schemas.microsoft.com/office/drawing/2014/main" xmlns="" id="{BF9056D5-A2EE-D6F0-04E8-392AD0ECEBFB}"/>
              </a:ext>
            </a:extLst>
          </p:cNvPr>
          <p:cNvSpPr/>
          <p:nvPr/>
        </p:nvSpPr>
        <p:spPr>
          <a:xfrm>
            <a:off x="56307" y="48698"/>
            <a:ext cx="1020536" cy="102053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4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0</a:t>
            </a:r>
            <a:r>
              <a:rPr lang="kk-KZ" altLang="zh-CN" sz="4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1</a:t>
            </a:r>
            <a:endParaRPr lang="zh-CN" altLang="en-US" sz="44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4000">
        <p15:prstTrans prst="airplane"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8" grpId="0"/>
      <p:bldP spid="19" grpId="0"/>
      <p:bldP spid="13" grpId="0"/>
      <p:bldP spid="14" grpId="0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-387" y="-27537"/>
            <a:ext cx="12858750" cy="7242950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56307" y="736005"/>
            <a:ext cx="5485155" cy="5351177"/>
          </a:xfrm>
          <a:prstGeom prst="roundRect">
            <a:avLst>
              <a:gd name="adj" fmla="val 49836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728" tIns="36364" rIns="72728" bIns="36364" rtlCol="0" anchor="ctr"/>
          <a:lstStyle/>
          <a:p>
            <a:pPr algn="ctr"/>
            <a:endParaRPr lang="zh-CN" altLang="en-US" sz="151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56307" y="48698"/>
            <a:ext cx="1020536" cy="102053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44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0</a:t>
            </a:r>
            <a:r>
              <a:rPr lang="kk-KZ" altLang="zh-CN" sz="44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</a:t>
            </a:r>
            <a:endParaRPr lang="zh-CN" altLang="en-US" sz="44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" name="MH_Entry_1"/>
          <p:cNvSpPr/>
          <p:nvPr>
            <p:custDataLst>
              <p:tags r:id="rId1"/>
            </p:custDataLst>
          </p:nvPr>
        </p:nvSpPr>
        <p:spPr>
          <a:xfrm>
            <a:off x="332824" y="1731547"/>
            <a:ext cx="4932120" cy="3693319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spAutoFit/>
          </a:bodyPr>
          <a:lstStyle/>
          <a:p>
            <a:pPr algn="ctr"/>
            <a:r>
              <a:rPr lang="ru-RU" altLang="zh-CN" sz="20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Глия</a:t>
            </a:r>
          </a:p>
          <a:p>
            <a:pPr algn="ctr"/>
            <a:r>
              <a:rPr lang="ru-RU" altLang="zh-CN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Глиалды</a:t>
            </a:r>
            <a:r>
              <a:rPr lang="ru-RU" altLang="zh-CN" sz="20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жасушалар</a:t>
            </a:r>
            <a:r>
              <a:rPr lang="ru-RU" altLang="zh-CN" sz="20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немесе</a:t>
            </a:r>
            <a:r>
              <a:rPr lang="ru-RU" altLang="zh-CN" sz="20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глия - </a:t>
            </a:r>
            <a:r>
              <a:rPr lang="ru-RU" altLang="zh-CN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қорғаныс</a:t>
            </a:r>
            <a:r>
              <a:rPr lang="ru-RU" altLang="zh-CN" sz="20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және</a:t>
            </a:r>
            <a:r>
              <a:rPr lang="ru-RU" altLang="zh-CN" sz="20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иммундық</a:t>
            </a:r>
            <a:r>
              <a:rPr lang="ru-RU" altLang="zh-CN" sz="20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функцияларды</a:t>
            </a:r>
            <a:r>
              <a:rPr lang="ru-RU" altLang="zh-CN" sz="20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қамтамасыз</a:t>
            </a:r>
            <a:r>
              <a:rPr lang="ru-RU" altLang="zh-CN" sz="20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ететін</a:t>
            </a:r>
            <a:r>
              <a:rPr lang="ru-RU" altLang="zh-CN" sz="20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жүйке</a:t>
            </a:r>
            <a:r>
              <a:rPr lang="ru-RU" altLang="zh-CN" sz="20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ұлпасының</a:t>
            </a:r>
            <a:r>
              <a:rPr lang="ru-RU" altLang="zh-CN" sz="20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көмекші</a:t>
            </a:r>
            <a:r>
              <a:rPr lang="ru-RU" altLang="zh-CN" sz="20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жасушалары</a:t>
            </a:r>
            <a:r>
              <a:rPr lang="ru-RU" altLang="zh-CN" sz="20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.</a:t>
            </a:r>
          </a:p>
          <a:p>
            <a:pPr algn="ctr"/>
            <a:endParaRPr lang="ru-RU" altLang="zh-CN" sz="2000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algn="ctr"/>
            <a:r>
              <a:rPr lang="ru-RU" altLang="zh-CN" sz="20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Глия </a:t>
            </a:r>
            <a:r>
              <a:rPr lang="ru-RU" altLang="zh-CN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мыналардан</a:t>
            </a:r>
            <a:r>
              <a:rPr lang="ru-RU" altLang="zh-CN" sz="20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тұрады</a:t>
            </a:r>
            <a:r>
              <a:rPr lang="ru-RU" altLang="zh-CN" sz="20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:</a:t>
            </a:r>
          </a:p>
          <a:p>
            <a:pPr algn="ctr"/>
            <a:endParaRPr lang="ru-RU" altLang="zh-CN" sz="2000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algn="ctr"/>
            <a:r>
              <a:rPr lang="ru-RU" altLang="zh-CN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астроциттер</a:t>
            </a:r>
            <a:r>
              <a:rPr lang="ru-RU" altLang="zh-CN" sz="20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,</a:t>
            </a:r>
          </a:p>
          <a:p>
            <a:pPr algn="ctr"/>
            <a:r>
              <a:rPr lang="ru-RU" altLang="zh-CN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олигодендроциттер</a:t>
            </a:r>
            <a:r>
              <a:rPr lang="ru-RU" altLang="zh-CN" sz="20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,</a:t>
            </a:r>
          </a:p>
          <a:p>
            <a:pPr algn="ctr"/>
            <a:r>
              <a:rPr lang="ru-RU" altLang="zh-CN" sz="20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эпендима </a:t>
            </a:r>
            <a:r>
              <a:rPr lang="ru-RU" altLang="zh-CN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жасушалары</a:t>
            </a:r>
            <a:r>
              <a:rPr lang="ru-RU" altLang="zh-CN" sz="20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,</a:t>
            </a:r>
          </a:p>
          <a:p>
            <a:pPr algn="ctr"/>
            <a:r>
              <a:rPr lang="ru-RU" altLang="zh-CN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микроглия</a:t>
            </a:r>
            <a:r>
              <a:rPr lang="ru-RU" altLang="zh-CN" sz="20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.</a:t>
            </a:r>
            <a:endParaRPr lang="zh-CN" altLang="en-US" sz="2000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9" name="TextBox 11"/>
          <p:cNvSpPr txBox="1"/>
          <p:nvPr/>
        </p:nvSpPr>
        <p:spPr>
          <a:xfrm>
            <a:off x="6508612" y="4646971"/>
            <a:ext cx="160941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71450" lvl="1" indent="-171450" algn="ctr"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添加相关标题文字</a:t>
            </a:r>
            <a:endParaRPr lang="en-US" altLang="zh-CN" sz="14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508612" y="4916628"/>
            <a:ext cx="160941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71450" lvl="1" indent="-171450" algn="ctr"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添加相关标题文字</a:t>
            </a:r>
            <a:endParaRPr lang="en-US" altLang="zh-CN" sz="14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2AFFA46-DF5D-16C0-D46B-191B1E26E3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1343" y="508738"/>
            <a:ext cx="5429198" cy="50830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0">
        <p15:prstTrans prst="wind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  <p:bldP spid="3" grpId="0" animBg="1"/>
      <p:bldP spid="5" grpId="0" animBg="1"/>
      <p:bldP spid="9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5"/>
          <p:cNvGrpSpPr/>
          <p:nvPr/>
        </p:nvGrpSpPr>
        <p:grpSpPr>
          <a:xfrm>
            <a:off x="1775299" y="1191540"/>
            <a:ext cx="4530068" cy="2356678"/>
            <a:chOff x="1477705" y="1096614"/>
            <a:chExt cx="3221559" cy="1675952"/>
          </a:xfrm>
        </p:grpSpPr>
        <p:sp>
          <p:nvSpPr>
            <p:cNvPr id="48" name="Rectangle 47"/>
            <p:cNvSpPr/>
            <p:nvPr/>
          </p:nvSpPr>
          <p:spPr>
            <a:xfrm>
              <a:off x="1873043" y="1468799"/>
              <a:ext cx="2826221" cy="130376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indent="450215" algn="just">
                <a:lnSpc>
                  <a:spcPct val="107000"/>
                </a:lnSpc>
                <a:spcAft>
                  <a:spcPts val="800"/>
                </a:spcAft>
              </a:pPr>
              <a:r>
                <a:rPr lang="kk-KZ" sz="1600" kern="1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rPr>
                <a:t>1. 19 ғасырдың 1-жартысында Мюллер неміс физиологиясы мектебінде құрылған өкілдері мен жақтастары (Г. фон Гельмгольц, К. Людвиг, Л. Герман, Э. Дюбуа-Реймонд, Дж. Бернштейн, Ч. Бернар және т.б.) жүйке талшықтары арқылы берілетін сигналдардың электрлік сипатын дәлелдей алды.</a:t>
              </a:r>
              <a:endParaRPr lang="x-none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1477705" y="1096614"/>
              <a:ext cx="674242" cy="147740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US" sz="13500" dirty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Open Sans" pitchFamily="34" charset="0"/>
                  <a:sym typeface="Arial" panose="020B0604020202020204" pitchFamily="34" charset="0"/>
                </a:rPr>
                <a:t>“</a:t>
              </a:r>
              <a:endParaRPr lang="en-US" sz="135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Open Sans Light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4" name="Group 26"/>
          <p:cNvGrpSpPr/>
          <p:nvPr/>
        </p:nvGrpSpPr>
        <p:grpSpPr>
          <a:xfrm>
            <a:off x="6427775" y="1658569"/>
            <a:ext cx="6027206" cy="2410900"/>
            <a:chOff x="4500562" y="1285866"/>
            <a:chExt cx="4286248" cy="1714512"/>
          </a:xfrm>
        </p:grpSpPr>
        <p:sp>
          <p:nvSpPr>
            <p:cNvPr id="38" name="Rectangle 37"/>
            <p:cNvSpPr/>
            <p:nvPr/>
          </p:nvSpPr>
          <p:spPr>
            <a:xfrm>
              <a:off x="4500562" y="1285866"/>
              <a:ext cx="4286248" cy="17145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5" name="Group 49"/>
            <p:cNvGrpSpPr/>
            <p:nvPr/>
          </p:nvGrpSpPr>
          <p:grpSpPr>
            <a:xfrm>
              <a:off x="4786314" y="1285866"/>
              <a:ext cx="3897790" cy="1614888"/>
              <a:chOff x="785786" y="1428742"/>
              <a:chExt cx="3897790" cy="1614888"/>
            </a:xfrm>
          </p:grpSpPr>
          <p:sp>
            <p:nvSpPr>
              <p:cNvPr id="51" name="Oval 50"/>
              <p:cNvSpPr/>
              <p:nvPr/>
            </p:nvSpPr>
            <p:spPr>
              <a:xfrm>
                <a:off x="785786" y="1702231"/>
                <a:ext cx="1167534" cy="1167534"/>
              </a:xfrm>
              <a:prstGeom prst="ellipse">
                <a:avLst/>
              </a:prstGeom>
              <a:blipFill>
                <a:blip r:embed="rId3" cstate="print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2448928" y="1761841"/>
                <a:ext cx="2234648" cy="128178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altLang="zh-CN" sz="1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2. 1902 </a:t>
                </a:r>
                <a:r>
                  <a:rPr lang="ru-RU" altLang="zh-CN" sz="1600" dirty="0" err="1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жылы</a:t>
                </a:r>
                <a:r>
                  <a:rPr lang="ru-RU" altLang="zh-CN" sz="1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 Ю. Бернштейн </a:t>
                </a:r>
                <a:r>
                  <a:rPr lang="ru-RU" altLang="zh-CN" sz="1600" dirty="0" err="1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жүйке</a:t>
                </a:r>
                <a:r>
                  <a:rPr lang="ru-RU" altLang="zh-CN" sz="1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 </a:t>
                </a:r>
                <a:r>
                  <a:rPr lang="ru-RU" altLang="zh-CN" sz="1600" dirty="0" err="1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ұлпасының</a:t>
                </a:r>
                <a:r>
                  <a:rPr lang="ru-RU" altLang="zh-CN" sz="1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 </a:t>
                </a:r>
                <a:r>
                  <a:rPr lang="ru-RU" altLang="zh-CN" sz="1600" dirty="0" err="1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қозуын</a:t>
                </a:r>
                <a:r>
                  <a:rPr lang="ru-RU" altLang="zh-CN" sz="1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 </a:t>
                </a:r>
                <a:r>
                  <a:rPr lang="ru-RU" altLang="zh-CN" sz="1600" dirty="0" err="1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сипаттайтын</a:t>
                </a:r>
                <a:r>
                  <a:rPr lang="ru-RU" altLang="zh-CN" sz="1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 </a:t>
                </a:r>
                <a:r>
                  <a:rPr lang="ru-RU" altLang="zh-CN" sz="1600" dirty="0" err="1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мембраналық</a:t>
                </a:r>
                <a:r>
                  <a:rPr lang="ru-RU" altLang="zh-CN" sz="1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 </a:t>
                </a:r>
                <a:r>
                  <a:rPr lang="ru-RU" altLang="zh-CN" sz="1600" dirty="0" err="1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теорияны</a:t>
                </a:r>
                <a:r>
                  <a:rPr lang="ru-RU" altLang="zh-CN" sz="1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 </a:t>
                </a:r>
                <a:r>
                  <a:rPr lang="ru-RU" altLang="zh-CN" sz="1600" dirty="0" err="1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ұсынды</a:t>
                </a:r>
                <a:r>
                  <a:rPr lang="ru-RU" altLang="zh-CN" sz="1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, </a:t>
                </a:r>
                <a:r>
                  <a:rPr lang="ru-RU" altLang="zh-CN" sz="1600" dirty="0" err="1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мұнда</a:t>
                </a:r>
                <a:r>
                  <a:rPr lang="ru-RU" altLang="zh-CN" sz="1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 калий </a:t>
                </a:r>
                <a:r>
                  <a:rPr lang="ru-RU" altLang="zh-CN" sz="1600" dirty="0" err="1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иондары</a:t>
                </a:r>
                <a:r>
                  <a:rPr lang="ru-RU" altLang="zh-CN" sz="1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 </a:t>
                </a:r>
                <a:r>
                  <a:rPr lang="ru-RU" altLang="zh-CN" sz="1600" dirty="0" err="1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шешуші</a:t>
                </a:r>
                <a:r>
                  <a:rPr lang="ru-RU" altLang="zh-CN" sz="1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 </a:t>
                </a:r>
                <a:r>
                  <a:rPr lang="ru-RU" altLang="zh-CN" sz="1600" dirty="0" err="1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рөл</a:t>
                </a:r>
                <a:r>
                  <a:rPr lang="ru-RU" altLang="zh-CN" sz="1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 </a:t>
                </a:r>
                <a:r>
                  <a:rPr lang="ru-RU" altLang="zh-CN" sz="1600" dirty="0" err="1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атқарды</a:t>
                </a:r>
                <a:r>
                  <a:rPr lang="ru-RU" altLang="zh-CN" sz="1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  <a:sym typeface="Arial" panose="020B0604020202020204" pitchFamily="34" charset="0"/>
                  </a:rPr>
                  <a:t>.</a:t>
                </a:r>
                <a:endParaRPr lang="zh-CN" altLang="en-US" sz="1600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2040370" y="1428742"/>
                <a:ext cx="674242" cy="147740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sz="13500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Open Sans" pitchFamily="34" charset="0"/>
                    <a:sym typeface="Arial" panose="020B0604020202020204" pitchFamily="34" charset="0"/>
                  </a:rPr>
                  <a:t>“</a:t>
                </a:r>
                <a:endParaRPr lang="en-US" sz="135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Open Sans Light" pitchFamily="34" charset="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6" name="Group 25"/>
          <p:cNvGrpSpPr/>
          <p:nvPr/>
        </p:nvGrpSpPr>
        <p:grpSpPr>
          <a:xfrm>
            <a:off x="164681" y="3645731"/>
            <a:ext cx="6027206" cy="2395381"/>
            <a:chOff x="189436" y="3000378"/>
            <a:chExt cx="4556421" cy="1703476"/>
          </a:xfrm>
        </p:grpSpPr>
        <p:sp>
          <p:nvSpPr>
            <p:cNvPr id="54" name="Rectangle 53"/>
            <p:cNvSpPr/>
            <p:nvPr/>
          </p:nvSpPr>
          <p:spPr>
            <a:xfrm>
              <a:off x="189436" y="3226445"/>
              <a:ext cx="4556421" cy="147740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7" name="Group 54"/>
            <p:cNvGrpSpPr/>
            <p:nvPr/>
          </p:nvGrpSpPr>
          <p:grpSpPr>
            <a:xfrm>
              <a:off x="1754618" y="3000378"/>
              <a:ext cx="2801768" cy="1477409"/>
              <a:chOff x="2040370" y="1428742"/>
              <a:chExt cx="2801768" cy="1477409"/>
            </a:xfrm>
          </p:grpSpPr>
          <p:sp>
            <p:nvSpPr>
              <p:cNvPr id="57" name="Rectangle 56"/>
              <p:cNvSpPr/>
              <p:nvPr/>
            </p:nvSpPr>
            <p:spPr>
              <a:xfrm>
                <a:off x="2460763" y="1766044"/>
                <a:ext cx="2381375" cy="57131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indent="450215"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kk-KZ" sz="1600" kern="100" dirty="0">
                    <a:effectLst/>
                    <a:latin typeface="Times New Roman" panose="02020603050405020304" pitchFamily="18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4. C. Бернард пен Э.Дюбуа-Реймонд ми сигналдары химиялық заттар арқылы беріледі деп ұсынды</a:t>
                </a:r>
                <a:r>
                  <a:rPr lang="kk-KZ" sz="1800" kern="100" dirty="0">
                    <a:effectLst/>
                    <a:latin typeface="Times New Roman" panose="02020603050405020304" pitchFamily="18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.</a:t>
                </a:r>
                <a:endParaRPr lang="x-none" sz="1800" kern="100" dirty="0">
                  <a:effectLst/>
                  <a:latin typeface="Times New Roman" panose="02020603050405020304" pitchFamily="18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2040370" y="1428742"/>
                <a:ext cx="674242" cy="147740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sz="13500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Open Sans" pitchFamily="34" charset="0"/>
                    <a:sym typeface="Arial" panose="020B0604020202020204" pitchFamily="34" charset="0"/>
                  </a:rPr>
                  <a:t>“</a:t>
                </a:r>
                <a:endParaRPr lang="en-US" sz="135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Open Sans Light" pitchFamily="34" charset="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8" name="Group 58"/>
          <p:cNvGrpSpPr/>
          <p:nvPr/>
        </p:nvGrpSpPr>
        <p:grpSpPr>
          <a:xfrm>
            <a:off x="8645205" y="4169923"/>
            <a:ext cx="4048864" cy="2179309"/>
            <a:chOff x="2040370" y="1428742"/>
            <a:chExt cx="2961615" cy="1549817"/>
          </a:xfrm>
        </p:grpSpPr>
        <p:sp>
          <p:nvSpPr>
            <p:cNvPr id="61" name="Rectangle 60"/>
            <p:cNvSpPr/>
            <p:nvPr/>
          </p:nvSpPr>
          <p:spPr>
            <a:xfrm>
              <a:off x="2493260" y="1696770"/>
              <a:ext cx="2508725" cy="128178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ru-RU" altLang="zh-CN" sz="1600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3. </a:t>
              </a:r>
              <a:r>
                <a:rPr lang="ru-RU" altLang="zh-CN" sz="1600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Оның</a:t>
              </a:r>
              <a:r>
                <a:rPr lang="ru-RU" altLang="zh-CN" sz="1600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ru-RU" altLang="zh-CN" sz="1600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замандасы</a:t>
              </a:r>
              <a:r>
                <a:rPr lang="ru-RU" altLang="zh-CN" sz="1600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ru-RU" altLang="zh-CN" sz="1600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Э.Овертон</a:t>
              </a:r>
              <a:r>
                <a:rPr lang="ru-RU" altLang="zh-CN" sz="1600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ru-RU" altLang="zh-CN" sz="1600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сол</a:t>
              </a:r>
              <a:r>
                <a:rPr lang="ru-RU" altLang="zh-CN" sz="1600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ru-RU" altLang="zh-CN" sz="1600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жылы</a:t>
              </a:r>
              <a:r>
                <a:rPr lang="ru-RU" altLang="zh-CN" sz="1600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ru-RU" altLang="zh-CN" sz="1600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натрийдің</a:t>
              </a:r>
              <a:r>
                <a:rPr lang="ru-RU" altLang="zh-CN" sz="1600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ru-RU" altLang="zh-CN" sz="1600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жүйкедегі</a:t>
              </a:r>
              <a:r>
                <a:rPr lang="ru-RU" altLang="zh-CN" sz="1600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ru-RU" altLang="zh-CN" sz="1600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қозуды</a:t>
              </a:r>
              <a:r>
                <a:rPr lang="ru-RU" altLang="zh-CN" sz="1600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ru-RU" altLang="zh-CN" sz="1600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тудыру</a:t>
              </a:r>
              <a:r>
                <a:rPr lang="ru-RU" altLang="zh-CN" sz="1600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ru-RU" altLang="zh-CN" sz="1600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үшін</a:t>
              </a:r>
              <a:r>
                <a:rPr lang="ru-RU" altLang="zh-CN" sz="1600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ru-RU" altLang="zh-CN" sz="1600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қажет</a:t>
              </a:r>
              <a:r>
                <a:rPr lang="ru-RU" altLang="zh-CN" sz="1600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ru-RU" altLang="zh-CN" sz="1600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екенін</a:t>
              </a:r>
              <a:r>
                <a:rPr lang="ru-RU" altLang="zh-CN" sz="1600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ru-RU" altLang="zh-CN" sz="1600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анықтады</a:t>
              </a:r>
              <a:r>
                <a:rPr lang="ru-RU" altLang="zh-CN" sz="1600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. </a:t>
              </a:r>
              <a:r>
                <a:rPr lang="ru-RU" altLang="zh-CN" sz="1600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Бірақ</a:t>
              </a:r>
              <a:r>
                <a:rPr lang="ru-RU" altLang="zh-CN" sz="1600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ru-RU" altLang="zh-CN" sz="1600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замандастары</a:t>
              </a:r>
              <a:r>
                <a:rPr lang="ru-RU" altLang="zh-CN" sz="1600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ru-RU" altLang="zh-CN" sz="1600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Овертонның</a:t>
              </a:r>
              <a:r>
                <a:rPr lang="ru-RU" altLang="zh-CN" sz="1600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ru-RU" altLang="zh-CN" sz="1600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жұмысын</a:t>
              </a:r>
              <a:r>
                <a:rPr lang="ru-RU" altLang="zh-CN" sz="1600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ru-RU" altLang="zh-CN" sz="1600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бағаламады</a:t>
              </a:r>
              <a:r>
                <a:rPr lang="ru-RU" altLang="zh-CN" sz="1600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.</a:t>
              </a:r>
              <a:endPara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2040370" y="1428742"/>
              <a:ext cx="674242" cy="147740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en-US" sz="13500" dirty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Open Sans" pitchFamily="34" charset="0"/>
                  <a:sym typeface="Arial" panose="020B0604020202020204" pitchFamily="34" charset="0"/>
                </a:rPr>
                <a:t>“</a:t>
              </a:r>
              <a:endParaRPr lang="en-US" sz="135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Open Sans Light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22" name="TextBox 8"/>
          <p:cNvSpPr txBox="1"/>
          <p:nvPr/>
        </p:nvSpPr>
        <p:spPr>
          <a:xfrm>
            <a:off x="824035" y="233569"/>
            <a:ext cx="7333531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ru-RU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Нейрофизиологияның</a:t>
            </a:r>
            <a:r>
              <a:rPr lang="ru-RU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даму </a:t>
            </a:r>
            <a:r>
              <a:rPr lang="ru-RU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тарихы</a:t>
            </a:r>
            <a:endParaRPr lang="zh-CN" altLang="en-US" sz="40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23" name="TextBox 8"/>
          <p:cNvSpPr txBox="1"/>
          <p:nvPr/>
        </p:nvSpPr>
        <p:spPr>
          <a:xfrm>
            <a:off x="898623" y="814838"/>
            <a:ext cx="8269635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ru-RU" altLang="zh-CN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Нейрофизиологияның</a:t>
            </a:r>
            <a:r>
              <a:rPr lang="ru-RU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ғылым</a:t>
            </a:r>
            <a:r>
              <a:rPr lang="ru-RU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ретінде</a:t>
            </a:r>
            <a:r>
              <a:rPr lang="ru-RU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дамуының</a:t>
            </a:r>
            <a:r>
              <a:rPr lang="ru-RU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қазіргі</a:t>
            </a:r>
            <a:r>
              <a:rPr lang="ru-RU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заманғы</a:t>
            </a:r>
            <a:r>
              <a:rPr lang="ru-RU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тарихы</a:t>
            </a:r>
            <a:r>
              <a:rPr lang="ru-RU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19-20 </a:t>
            </a:r>
            <a:r>
              <a:rPr lang="ru-RU" altLang="zh-CN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ғасырлар</a:t>
            </a:r>
            <a:r>
              <a:rPr lang="ru-RU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тоғысындағы</a:t>
            </a:r>
            <a:r>
              <a:rPr lang="ru-RU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жаңалықтар</a:t>
            </a:r>
            <a:r>
              <a:rPr lang="ru-RU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тізбегінен</a:t>
            </a:r>
            <a:r>
              <a:rPr lang="ru-RU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басталды</a:t>
            </a:r>
            <a:r>
              <a:rPr lang="ru-RU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:</a:t>
            </a:r>
            <a:endParaRPr lang="zh-CN" altLang="en-US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F286F06-DAB3-103E-230F-14CE7CA87B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681" y="1501198"/>
            <a:ext cx="1649949" cy="24017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D60298B-E04D-0DFD-D384-E70C64E141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2351" y="1545662"/>
            <a:ext cx="2051267" cy="26367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E74C1CE-7FDB-F36F-2BD7-F3E9CCADF4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1207" y="3873753"/>
            <a:ext cx="1741079" cy="23224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D62E101-FD88-131E-89FC-EE901EA819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3852" y="4923396"/>
            <a:ext cx="1759838" cy="22984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AE74077-783B-C87A-78BD-A487CB5482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5407" y="4144085"/>
            <a:ext cx="2055187" cy="28549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flip dir="r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40"/>
          <p:cNvGrpSpPr/>
          <p:nvPr/>
        </p:nvGrpSpPr>
        <p:grpSpPr>
          <a:xfrm rot="16200000">
            <a:off x="2714427" y="147871"/>
            <a:ext cx="301358" cy="1944466"/>
            <a:chOff x="2209800" y="1485901"/>
            <a:chExt cx="214311" cy="1647821"/>
          </a:xfrm>
        </p:grpSpPr>
        <p:cxnSp>
          <p:nvCxnSpPr>
            <p:cNvPr id="108" name="Straight Connector 107"/>
            <p:cNvCxnSpPr/>
            <p:nvPr/>
          </p:nvCxnSpPr>
          <p:spPr>
            <a:xfrm rot="16200000" flipV="1">
              <a:off x="1494961" y="2302205"/>
              <a:ext cx="1638299" cy="5691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sysDot"/>
              <a:headEnd type="none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Rounded Rectangle 120"/>
            <p:cNvSpPr/>
            <p:nvPr/>
          </p:nvSpPr>
          <p:spPr>
            <a:xfrm>
              <a:off x="2209800" y="2419350"/>
              <a:ext cx="214311" cy="714372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8" name="Group 141"/>
          <p:cNvGrpSpPr/>
          <p:nvPr/>
        </p:nvGrpSpPr>
        <p:grpSpPr>
          <a:xfrm rot="16200000">
            <a:off x="2531321" y="1163235"/>
            <a:ext cx="301426" cy="2361374"/>
            <a:chOff x="2667000" y="1485901"/>
            <a:chExt cx="214311" cy="1647821"/>
          </a:xfrm>
        </p:grpSpPr>
        <p:cxnSp>
          <p:nvCxnSpPr>
            <p:cNvPr id="128" name="Straight Connector 127"/>
            <p:cNvCxnSpPr/>
            <p:nvPr/>
          </p:nvCxnSpPr>
          <p:spPr>
            <a:xfrm rot="16200000" flipV="1">
              <a:off x="1952161" y="2302205"/>
              <a:ext cx="1638299" cy="5691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sysDot"/>
              <a:headEnd type="none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9" name="Rounded Rectangle 128"/>
            <p:cNvSpPr/>
            <p:nvPr/>
          </p:nvSpPr>
          <p:spPr>
            <a:xfrm>
              <a:off x="2667000" y="1962150"/>
              <a:ext cx="214311" cy="1171572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9" name="Group 142"/>
          <p:cNvGrpSpPr/>
          <p:nvPr/>
        </p:nvGrpSpPr>
        <p:grpSpPr>
          <a:xfrm rot="14817372">
            <a:off x="3061267" y="2249828"/>
            <a:ext cx="271245" cy="1478896"/>
            <a:chOff x="2971800" y="1485901"/>
            <a:chExt cx="214311" cy="1647821"/>
          </a:xfrm>
        </p:grpSpPr>
        <p:cxnSp>
          <p:nvCxnSpPr>
            <p:cNvPr id="136" name="Straight Connector 135"/>
            <p:cNvCxnSpPr/>
            <p:nvPr/>
          </p:nvCxnSpPr>
          <p:spPr>
            <a:xfrm rot="16200000" flipV="1">
              <a:off x="2256961" y="2302205"/>
              <a:ext cx="1638299" cy="5691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sysDot"/>
              <a:headEnd type="none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Rounded Rectangle 136"/>
            <p:cNvSpPr/>
            <p:nvPr/>
          </p:nvSpPr>
          <p:spPr>
            <a:xfrm>
              <a:off x="2971800" y="1809750"/>
              <a:ext cx="214311" cy="1323972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152" name="TextBox 151"/>
          <p:cNvSpPr txBox="1"/>
          <p:nvPr/>
        </p:nvSpPr>
        <p:spPr>
          <a:xfrm>
            <a:off x="4724752" y="2036077"/>
            <a:ext cx="5830042" cy="130638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kk-KZ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Электроэнцефалографияның бастамашысы болып В.В.Правдич-Неминский тұрды, 1913 жылы иттің бас сүйегінің беткі бөлігінен оның миының электрлік белсенділігін алғаш рет жазып алған. Ал адамның электроэнцефалограммасын алғаш рет 1928 жылы австриялық психиатр Г.Бергер жазып алған.</a:t>
            </a:r>
            <a:endParaRPr lang="x-none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4687625" y="3853195"/>
            <a:ext cx="8124054" cy="115608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defTabSz="1285875">
              <a:lnSpc>
                <a:spcPct val="120000"/>
              </a:lnSpc>
              <a:spcBef>
                <a:spcPct val="20000"/>
              </a:spcBef>
              <a:defRPr/>
            </a:pPr>
            <a:r>
              <a:rPr lang="ru-RU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Э.Хаксли</a:t>
            </a:r>
            <a:r>
              <a:rPr lang="ru-RU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, </a:t>
            </a:r>
            <a:r>
              <a:rPr lang="ru-RU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А.Ходжкин</a:t>
            </a:r>
            <a:r>
              <a:rPr lang="ru-RU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және</a:t>
            </a:r>
            <a:r>
              <a:rPr lang="ru-RU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К.Коулдың</a:t>
            </a:r>
            <a:r>
              <a:rPr lang="ru-RU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зерттеулерінде</a:t>
            </a:r>
            <a:r>
              <a:rPr lang="ru-RU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жасушалық</a:t>
            </a:r>
            <a:r>
              <a:rPr lang="ru-RU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және</a:t>
            </a:r>
            <a:r>
              <a:rPr lang="ru-RU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молекулалық</a:t>
            </a:r>
            <a:r>
              <a:rPr lang="ru-RU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деңгейде</a:t>
            </a:r>
            <a:r>
              <a:rPr lang="ru-RU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нейрондық</a:t>
            </a:r>
            <a:r>
              <a:rPr lang="ru-RU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қозғыштық</a:t>
            </a:r>
            <a:r>
              <a:rPr lang="ru-RU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механизмдері</a:t>
            </a:r>
            <a:r>
              <a:rPr lang="ru-RU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ашылды</a:t>
            </a:r>
            <a:r>
              <a:rPr lang="ru-RU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. </a:t>
            </a:r>
            <a:r>
              <a:rPr lang="ru-RU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Біріншісі</a:t>
            </a:r>
            <a:r>
              <a:rPr lang="ru-RU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, 1939 </a:t>
            </a:r>
            <a:r>
              <a:rPr lang="ru-RU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жылы</a:t>
            </a:r>
            <a:r>
              <a:rPr lang="ru-RU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алып</a:t>
            </a:r>
            <a:r>
              <a:rPr lang="ru-RU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кальмар </a:t>
            </a:r>
            <a:r>
              <a:rPr lang="ru-RU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аксондарының</a:t>
            </a:r>
            <a:r>
              <a:rPr lang="ru-RU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мембранасы</a:t>
            </a:r>
            <a:r>
              <a:rPr lang="ru-RU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қозған</a:t>
            </a:r>
            <a:r>
              <a:rPr lang="ru-RU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кезде</a:t>
            </a:r>
            <a:r>
              <a:rPr lang="ru-RU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оның</a:t>
            </a:r>
            <a:r>
              <a:rPr lang="ru-RU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иондық</a:t>
            </a:r>
            <a:r>
              <a:rPr lang="ru-RU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өткізгіштігі</a:t>
            </a:r>
            <a:r>
              <a:rPr lang="ru-RU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қалай</a:t>
            </a:r>
            <a:r>
              <a:rPr lang="ru-RU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өзгеретінін</a:t>
            </a:r>
            <a:r>
              <a:rPr lang="ru-RU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өлшей</a:t>
            </a:r>
            <a:r>
              <a:rPr lang="ru-RU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алды</a:t>
            </a:r>
            <a:r>
              <a:rPr lang="ru-RU" altLang="zh-CN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.</a:t>
            </a:r>
            <a:endParaRPr lang="en-US" sz="16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172" name="Oval 171"/>
          <p:cNvSpPr>
            <a:spLocks noChangeAspect="1"/>
          </p:cNvSpPr>
          <p:nvPr/>
        </p:nvSpPr>
        <p:spPr>
          <a:xfrm>
            <a:off x="3977934" y="742688"/>
            <a:ext cx="808921" cy="73964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kk-KZ" sz="16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5</a:t>
            </a:r>
            <a:endParaRPr lang="en-US" sz="16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175" name="Oval 174"/>
          <p:cNvSpPr>
            <a:spLocks noChangeAspect="1"/>
          </p:cNvSpPr>
          <p:nvPr/>
        </p:nvSpPr>
        <p:spPr>
          <a:xfrm>
            <a:off x="3788815" y="3837459"/>
            <a:ext cx="659525" cy="64064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kk-KZ" sz="16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7</a:t>
            </a:r>
            <a:endParaRPr lang="en-US" sz="16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178" name="Oval 177"/>
          <p:cNvSpPr>
            <a:spLocks noChangeAspect="1"/>
          </p:cNvSpPr>
          <p:nvPr/>
        </p:nvSpPr>
        <p:spPr>
          <a:xfrm>
            <a:off x="3955568" y="2082680"/>
            <a:ext cx="659525" cy="64064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kk-KZ" sz="16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6</a:t>
            </a:r>
            <a:endParaRPr lang="en-US" sz="16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68" name="Footer Text"/>
          <p:cNvSpPr txBox="1"/>
          <p:nvPr/>
        </p:nvSpPr>
        <p:spPr>
          <a:xfrm>
            <a:off x="1852414" y="6412706"/>
            <a:ext cx="11006336" cy="8606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altLang="zh-CN" sz="1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Содан</a:t>
            </a:r>
            <a:r>
              <a:rPr lang="ru-RU" altLang="zh-CN" sz="1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кейін</a:t>
            </a:r>
            <a:r>
              <a:rPr lang="ru-RU" altLang="zh-CN" sz="1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нейрофизиологияның</a:t>
            </a:r>
            <a:r>
              <a:rPr lang="ru-RU" altLang="zh-CN" sz="1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даму </a:t>
            </a:r>
            <a:r>
              <a:rPr lang="ru-RU" altLang="zh-CN" sz="1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тарихы</a:t>
            </a:r>
            <a:r>
              <a:rPr lang="ru-RU" altLang="zh-CN" sz="1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жасушаішілік</a:t>
            </a:r>
            <a:r>
              <a:rPr lang="ru-RU" altLang="zh-CN" sz="1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сигнализация </a:t>
            </a:r>
            <a:r>
              <a:rPr lang="ru-RU" altLang="zh-CN" sz="1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процесіне</a:t>
            </a:r>
            <a:r>
              <a:rPr lang="ru-RU" altLang="zh-CN" sz="1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қатысатын</a:t>
            </a:r>
            <a:r>
              <a:rPr lang="ru-RU" altLang="zh-CN" sz="1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көптеген</a:t>
            </a:r>
            <a:r>
              <a:rPr lang="ru-RU" altLang="zh-CN" sz="1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компоненттердің</a:t>
            </a:r>
            <a:r>
              <a:rPr lang="ru-RU" altLang="zh-CN" sz="1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ашылуымен</a:t>
            </a:r>
            <a:r>
              <a:rPr lang="ru-RU" altLang="zh-CN" sz="1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толықтырылды</a:t>
            </a:r>
            <a:r>
              <a:rPr lang="ru-RU" altLang="zh-CN" sz="1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: фосфатаза; </a:t>
            </a:r>
            <a:r>
              <a:rPr lang="ru-RU" altLang="zh-CN" sz="1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киназалар</a:t>
            </a:r>
            <a:r>
              <a:rPr lang="ru-RU" altLang="zh-CN" sz="1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; </a:t>
            </a:r>
            <a:r>
              <a:rPr lang="ru-RU" altLang="zh-CN" sz="1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екіншілік</a:t>
            </a:r>
            <a:r>
              <a:rPr lang="ru-RU" altLang="zh-CN" sz="1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хабаршылардың</a:t>
            </a:r>
            <a:r>
              <a:rPr lang="ru-RU" altLang="zh-CN" sz="1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синтезіне</a:t>
            </a:r>
            <a:r>
              <a:rPr lang="ru-RU" altLang="zh-CN" sz="1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қатысатын</a:t>
            </a:r>
            <a:r>
              <a:rPr lang="ru-RU" altLang="zh-CN" sz="1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ферменттер</a:t>
            </a:r>
            <a:r>
              <a:rPr lang="ru-RU" altLang="zh-CN" sz="1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; </a:t>
            </a:r>
            <a:r>
              <a:rPr lang="ru-RU" altLang="zh-CN" sz="1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көптеген</a:t>
            </a:r>
            <a:r>
              <a:rPr lang="ru-RU" altLang="zh-CN" sz="1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G-</a:t>
            </a:r>
            <a:r>
              <a:rPr lang="ru-RU" altLang="zh-CN" sz="1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белоктары</a:t>
            </a:r>
            <a:r>
              <a:rPr lang="ru-RU" altLang="zh-CN" sz="1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және</a:t>
            </a:r>
            <a:r>
              <a:rPr lang="ru-RU" altLang="zh-CN" sz="1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altLang="zh-CN" sz="1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т.б</a:t>
            </a:r>
            <a:r>
              <a:rPr lang="ru-RU" altLang="zh-CN" sz="1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.</a:t>
            </a:r>
            <a:endParaRPr lang="en-US" sz="1600" i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cxnSp>
        <p:nvCxnSpPr>
          <p:cNvPr id="69" name="Straight Line buttom"/>
          <p:cNvCxnSpPr/>
          <p:nvPr/>
        </p:nvCxnSpPr>
        <p:spPr>
          <a:xfrm>
            <a:off x="1664868" y="6330892"/>
            <a:ext cx="10929338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1724CAB-E68F-1C54-0BA4-E76BFC9930BF}"/>
              </a:ext>
            </a:extLst>
          </p:cNvPr>
          <p:cNvSpPr txBox="1"/>
          <p:nvPr/>
        </p:nvSpPr>
        <p:spPr>
          <a:xfrm>
            <a:off x="4786855" y="779200"/>
            <a:ext cx="8024824" cy="1135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kk-KZ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Орыс ғалымы В.Ю.Чаговец Бернштейннің мембраналық теориясын жариялаудан сәл ертерек, 1896 жылы биоэлектрлік құбылыстардың пайда болуы туралы өзінің иондық теориясын ұсынды. Ол сонымен қатар электр тогының тітіркендіргіш физика-химиялық әсері бар екенін тәжірибе жүзінде растады.</a:t>
            </a:r>
            <a:endParaRPr lang="x-none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FAFD64A-0234-62F8-E7B7-4D39AC9921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805" y="-39201"/>
            <a:ext cx="1467063" cy="18830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8">
            <a:extLst>
              <a:ext uri="{FF2B5EF4-FFF2-40B4-BE49-F238E27FC236}">
                <a16:creationId xmlns:a16="http://schemas.microsoft.com/office/drawing/2014/main" xmlns="" id="{80DB6831-5FA0-036F-81E5-2D18E4B0DFD7}"/>
              </a:ext>
            </a:extLst>
          </p:cNvPr>
          <p:cNvSpPr txBox="1"/>
          <p:nvPr/>
        </p:nvSpPr>
        <p:spPr>
          <a:xfrm>
            <a:off x="-627409" y="62591"/>
            <a:ext cx="12796318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ru-RU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Нейрофизиологияның</a:t>
            </a:r>
            <a:r>
              <a:rPr lang="ru-RU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даму </a:t>
            </a:r>
            <a:r>
              <a:rPr lang="ru-RU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тарихы</a:t>
            </a:r>
            <a:endParaRPr lang="zh-CN" altLang="en-US" sz="40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8F0FE91C-3793-CEB1-D9B3-C63A4C4223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2650" y="1788378"/>
            <a:ext cx="1467063" cy="16198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EA738C6D-FCD2-5552-25E2-1C4B17E28F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3115" y="2452314"/>
            <a:ext cx="1153019" cy="14796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3CF157A1-9EA5-A5DA-35DE-DD92438E52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6556" y="1918371"/>
            <a:ext cx="2086488" cy="1611914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4043783B-AF5D-0790-B3B6-F272EDCDE1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8901" y="3372031"/>
            <a:ext cx="1428999" cy="19020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86135BF7-896B-3822-134C-A8DE9AD95C7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1747" y="4479716"/>
            <a:ext cx="985461" cy="13927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9" name="Group 141">
            <a:extLst>
              <a:ext uri="{FF2B5EF4-FFF2-40B4-BE49-F238E27FC236}">
                <a16:creationId xmlns:a16="http://schemas.microsoft.com/office/drawing/2014/main" xmlns="" id="{EF432246-09A8-47A6-9BB3-79D0D9E60916}"/>
              </a:ext>
            </a:extLst>
          </p:cNvPr>
          <p:cNvGrpSpPr/>
          <p:nvPr/>
        </p:nvGrpSpPr>
        <p:grpSpPr>
          <a:xfrm rot="16200000">
            <a:off x="2423434" y="3079060"/>
            <a:ext cx="301358" cy="2317121"/>
            <a:chOff x="2667000" y="1485901"/>
            <a:chExt cx="214311" cy="1647821"/>
          </a:xfrm>
        </p:grpSpPr>
        <p:cxnSp>
          <p:nvCxnSpPr>
            <p:cNvPr id="30" name="Straight Connector 127">
              <a:extLst>
                <a:ext uri="{FF2B5EF4-FFF2-40B4-BE49-F238E27FC236}">
                  <a16:creationId xmlns:a16="http://schemas.microsoft.com/office/drawing/2014/main" xmlns="" id="{7884A47C-B3B7-AAEA-21F5-8CBBC44CD5AC}"/>
                </a:ext>
              </a:extLst>
            </p:cNvPr>
            <p:cNvCxnSpPr/>
            <p:nvPr/>
          </p:nvCxnSpPr>
          <p:spPr>
            <a:xfrm rot="16200000" flipV="1">
              <a:off x="1952161" y="2302205"/>
              <a:ext cx="1638299" cy="5691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sysDot"/>
              <a:headEnd type="none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ounded Rectangle 128">
              <a:extLst>
                <a:ext uri="{FF2B5EF4-FFF2-40B4-BE49-F238E27FC236}">
                  <a16:creationId xmlns:a16="http://schemas.microsoft.com/office/drawing/2014/main" xmlns="" id="{242EB116-DDF8-0D35-34FC-AA2C363E80C7}"/>
                </a:ext>
              </a:extLst>
            </p:cNvPr>
            <p:cNvSpPr/>
            <p:nvPr/>
          </p:nvSpPr>
          <p:spPr>
            <a:xfrm>
              <a:off x="2667000" y="1962150"/>
              <a:ext cx="214311" cy="1171572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32" name="Group 142">
            <a:extLst>
              <a:ext uri="{FF2B5EF4-FFF2-40B4-BE49-F238E27FC236}">
                <a16:creationId xmlns:a16="http://schemas.microsoft.com/office/drawing/2014/main" xmlns="" id="{387BFB34-1A63-DA6F-DC3D-817AC0C025CB}"/>
              </a:ext>
            </a:extLst>
          </p:cNvPr>
          <p:cNvGrpSpPr/>
          <p:nvPr/>
        </p:nvGrpSpPr>
        <p:grpSpPr>
          <a:xfrm rot="15057331">
            <a:off x="2996606" y="4207085"/>
            <a:ext cx="271245" cy="1478896"/>
            <a:chOff x="2971800" y="1485901"/>
            <a:chExt cx="214311" cy="1647821"/>
          </a:xfrm>
        </p:grpSpPr>
        <p:cxnSp>
          <p:nvCxnSpPr>
            <p:cNvPr id="33" name="Straight Connector 135">
              <a:extLst>
                <a:ext uri="{FF2B5EF4-FFF2-40B4-BE49-F238E27FC236}">
                  <a16:creationId xmlns:a16="http://schemas.microsoft.com/office/drawing/2014/main" xmlns="" id="{C9C65EDD-AE0D-AFB9-34CF-867CD2923BC8}"/>
                </a:ext>
              </a:extLst>
            </p:cNvPr>
            <p:cNvCxnSpPr/>
            <p:nvPr/>
          </p:nvCxnSpPr>
          <p:spPr>
            <a:xfrm rot="16200000" flipV="1">
              <a:off x="2256961" y="2302205"/>
              <a:ext cx="1638299" cy="5691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sysDot"/>
              <a:headEnd type="none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ounded Rectangle 136">
              <a:extLst>
                <a:ext uri="{FF2B5EF4-FFF2-40B4-BE49-F238E27FC236}">
                  <a16:creationId xmlns:a16="http://schemas.microsoft.com/office/drawing/2014/main" xmlns="" id="{432A39FF-78D1-2099-1FFB-D98CC21EC3F2}"/>
                </a:ext>
              </a:extLst>
            </p:cNvPr>
            <p:cNvSpPr/>
            <p:nvPr/>
          </p:nvSpPr>
          <p:spPr>
            <a:xfrm>
              <a:off x="2971800" y="1809750"/>
              <a:ext cx="214311" cy="1323972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3B5D5382-3D3E-E0B8-E03A-D465F424BB6D}"/>
              </a:ext>
            </a:extLst>
          </p:cNvPr>
          <p:cNvSpPr txBox="1"/>
          <p:nvPr/>
        </p:nvSpPr>
        <p:spPr>
          <a:xfrm>
            <a:off x="4629723" y="5337001"/>
            <a:ext cx="81819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60-жылдары Украина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академиясының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физиология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институтында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П.Костюктың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жетекшілігімен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иондық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токтар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омыртқалы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омыртқасыз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нейрондық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мембраналарында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сәтінде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тіркелді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Oval 174">
            <a:extLst>
              <a:ext uri="{FF2B5EF4-FFF2-40B4-BE49-F238E27FC236}">
                <a16:creationId xmlns:a16="http://schemas.microsoft.com/office/drawing/2014/main" xmlns="" id="{584418EC-2CC1-A06A-36BA-0317EC67E9CE}"/>
              </a:ext>
            </a:extLst>
          </p:cNvPr>
          <p:cNvSpPr>
            <a:spLocks noChangeAspect="1"/>
          </p:cNvSpPr>
          <p:nvPr/>
        </p:nvSpPr>
        <p:spPr>
          <a:xfrm>
            <a:off x="3734146" y="5641795"/>
            <a:ext cx="659525" cy="64064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kk-KZ" sz="16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8</a:t>
            </a:r>
            <a:endParaRPr lang="en-US" sz="16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357BBFEE-8618-E5B5-33C5-C36D4D44FF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1534" y="5363818"/>
            <a:ext cx="1161581" cy="17088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9" name="Group 141">
            <a:extLst>
              <a:ext uri="{FF2B5EF4-FFF2-40B4-BE49-F238E27FC236}">
                <a16:creationId xmlns:a16="http://schemas.microsoft.com/office/drawing/2014/main" xmlns="" id="{4B35A955-B564-1090-9E4D-07B3B38B54AC}"/>
              </a:ext>
            </a:extLst>
          </p:cNvPr>
          <p:cNvGrpSpPr/>
          <p:nvPr/>
        </p:nvGrpSpPr>
        <p:grpSpPr>
          <a:xfrm rot="16200000">
            <a:off x="2335077" y="4905593"/>
            <a:ext cx="301426" cy="2361374"/>
            <a:chOff x="2667000" y="1485901"/>
            <a:chExt cx="214311" cy="1647821"/>
          </a:xfrm>
        </p:grpSpPr>
        <p:cxnSp>
          <p:nvCxnSpPr>
            <p:cNvPr id="40" name="Straight Connector 127">
              <a:extLst>
                <a:ext uri="{FF2B5EF4-FFF2-40B4-BE49-F238E27FC236}">
                  <a16:creationId xmlns:a16="http://schemas.microsoft.com/office/drawing/2014/main" xmlns="" id="{73CCA4BD-2DEA-DAB5-BC87-41532E778947}"/>
                </a:ext>
              </a:extLst>
            </p:cNvPr>
            <p:cNvCxnSpPr/>
            <p:nvPr/>
          </p:nvCxnSpPr>
          <p:spPr>
            <a:xfrm rot="16200000" flipV="1">
              <a:off x="1952161" y="2302205"/>
              <a:ext cx="1638299" cy="5691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sysDot"/>
              <a:headEnd type="none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Rounded Rectangle 128">
              <a:extLst>
                <a:ext uri="{FF2B5EF4-FFF2-40B4-BE49-F238E27FC236}">
                  <a16:creationId xmlns:a16="http://schemas.microsoft.com/office/drawing/2014/main" xmlns="" id="{DB5EA6DD-C07E-9228-F398-A96CF079468D}"/>
                </a:ext>
              </a:extLst>
            </p:cNvPr>
            <p:cNvSpPr/>
            <p:nvPr/>
          </p:nvSpPr>
          <p:spPr>
            <a:xfrm>
              <a:off x="2667000" y="1962150"/>
              <a:ext cx="214311" cy="1171572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14:flip dir="r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Same Side Corner Rectangle 4"/>
          <p:cNvSpPr/>
          <p:nvPr/>
        </p:nvSpPr>
        <p:spPr>
          <a:xfrm>
            <a:off x="5408617" y="1765611"/>
            <a:ext cx="489569" cy="546684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endParaRPr lang="en-GB" sz="95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5408619" y="2379507"/>
            <a:ext cx="3451700" cy="543268"/>
            <a:chOff x="5128064" y="2256183"/>
            <a:chExt cx="3273083" cy="515155"/>
          </a:xfrm>
        </p:grpSpPr>
        <p:sp>
          <p:nvSpPr>
            <p:cNvPr id="4" name="Pentagon 3"/>
            <p:cNvSpPr/>
            <p:nvPr/>
          </p:nvSpPr>
          <p:spPr>
            <a:xfrm>
              <a:off x="5128064" y="2256184"/>
              <a:ext cx="3273083" cy="515154"/>
            </a:xfrm>
            <a:prstGeom prst="homePlat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r>
                <a:rPr lang="kk-KZ" sz="1800" b="1" dirty="0">
                  <a:effectLst/>
                  <a:latin typeface="Times New Roman" panose="02020603050405020304" pitchFamily="18" charset="0"/>
                  <a:ea typeface="Aptos" panose="020B0004020202020204" pitchFamily="34" charset="0"/>
                </a:rPr>
                <a:t>Тітіркендіру әдісі</a:t>
              </a:r>
              <a:endParaRPr lang="en-GB" sz="1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5128064" y="2256183"/>
              <a:ext cx="464234" cy="51515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GB" sz="1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408619" y="3264225"/>
            <a:ext cx="3451700" cy="543268"/>
            <a:chOff x="5128064" y="3095119"/>
            <a:chExt cx="3273083" cy="515155"/>
          </a:xfrm>
        </p:grpSpPr>
        <p:sp>
          <p:nvSpPr>
            <p:cNvPr id="6" name="Pentagon 5"/>
            <p:cNvSpPr/>
            <p:nvPr/>
          </p:nvSpPr>
          <p:spPr>
            <a:xfrm>
              <a:off x="5128064" y="3095119"/>
              <a:ext cx="3273083" cy="515154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r>
                <a:rPr lang="kk-KZ" sz="1800" b="1" dirty="0">
                  <a:effectLst/>
                  <a:latin typeface="Times New Roman" panose="02020603050405020304" pitchFamily="18" charset="0"/>
                  <a:ea typeface="Aptos" panose="020B0004020202020204" pitchFamily="34" charset="0"/>
                </a:rPr>
                <a:t>Экстирпация әдісі</a:t>
              </a:r>
              <a:endParaRPr lang="en-GB" sz="1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5128064" y="3095119"/>
              <a:ext cx="464234" cy="51515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GB" sz="1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344276" y="4021312"/>
            <a:ext cx="3642008" cy="742608"/>
            <a:chOff x="5125917" y="3934054"/>
            <a:chExt cx="3275232" cy="515158"/>
          </a:xfrm>
        </p:grpSpPr>
        <p:sp>
          <p:nvSpPr>
            <p:cNvPr id="7" name="Pentagon 6"/>
            <p:cNvSpPr/>
            <p:nvPr/>
          </p:nvSpPr>
          <p:spPr>
            <a:xfrm>
              <a:off x="5125917" y="3934058"/>
              <a:ext cx="3275232" cy="515154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450215" algn="just">
                <a:lnSpc>
                  <a:spcPct val="107000"/>
                </a:lnSpc>
                <a:spcAft>
                  <a:spcPts val="800"/>
                </a:spcAft>
              </a:pPr>
              <a:endParaRPr lang="x-non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128064" y="3934054"/>
              <a:ext cx="473101" cy="51515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GB" sz="1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5434309" y="5035950"/>
            <a:ext cx="3642008" cy="856687"/>
            <a:chOff x="5128064" y="4772988"/>
            <a:chExt cx="3273084" cy="515155"/>
          </a:xfrm>
        </p:grpSpPr>
        <p:sp>
          <p:nvSpPr>
            <p:cNvPr id="8" name="Pentagon 7"/>
            <p:cNvSpPr/>
            <p:nvPr/>
          </p:nvSpPr>
          <p:spPr>
            <a:xfrm>
              <a:off x="5128065" y="4772989"/>
              <a:ext cx="3273083" cy="515154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GB" sz="1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128064" y="4772988"/>
              <a:ext cx="464234" cy="5151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GB" sz="1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341397" y="2379505"/>
            <a:ext cx="4064898" cy="3197420"/>
            <a:chOff x="689317" y="2256183"/>
            <a:chExt cx="3854548" cy="3031960"/>
          </a:xfrm>
        </p:grpSpPr>
        <p:sp>
          <p:nvSpPr>
            <p:cNvPr id="28" name="Rectangle 27"/>
            <p:cNvSpPr/>
            <p:nvPr/>
          </p:nvSpPr>
          <p:spPr>
            <a:xfrm>
              <a:off x="689317" y="2256183"/>
              <a:ext cx="3854548" cy="30319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95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103992" y="2777120"/>
              <a:ext cx="1455026" cy="311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40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请替换文字内容 </a:t>
              </a:r>
              <a:endParaRPr lang="en-GB" sz="1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129140" y="3077845"/>
              <a:ext cx="3004396" cy="3556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800" dirty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Please replace text, click add relevant headline, modify the text content, also can copy your content to this directly.</a:t>
              </a:r>
              <a:r>
                <a:rPr lang="zh-CN" altLang="en-US" sz="800" dirty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。</a:t>
              </a:r>
              <a:endParaRPr lang="en-GB" altLang="zh-CN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129140" y="4123237"/>
              <a:ext cx="3004396" cy="3556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800" dirty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Please replace text, click add relevant headline, modify the text content, also can copy your content to this directly.</a:t>
              </a:r>
              <a:r>
                <a:rPr lang="zh-CN" altLang="en-US" sz="800" dirty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。</a:t>
              </a:r>
              <a:endParaRPr lang="en-GB" altLang="zh-CN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32" name="TextBox 8"/>
          <p:cNvSpPr txBox="1"/>
          <p:nvPr/>
        </p:nvSpPr>
        <p:spPr>
          <a:xfrm>
            <a:off x="824035" y="227284"/>
            <a:ext cx="7621563" cy="50501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kk-KZ" sz="32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Нейрофизиологиялық зерттеу әдістері</a:t>
            </a:r>
            <a:endParaRPr lang="x-none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TextBox 8"/>
          <p:cNvSpPr txBox="1"/>
          <p:nvPr/>
        </p:nvSpPr>
        <p:spPr>
          <a:xfrm>
            <a:off x="2014196" y="753424"/>
            <a:ext cx="10679875" cy="87677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kk-KZ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Нейрофизиологиялық зерттеу әдістері – орталық жүйке жүйесінің қызметін және мидың функционалдық күйлерін зерттеу әдістері. Орталық жүйке жүйесінің қызметтері жалпы физиологияға арналған классикалық әдістер мен арнайы әдістерді қолдану арқылы зерттеледі.</a:t>
            </a:r>
            <a:endParaRPr lang="x-none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78F6871-B2A5-83B2-1D33-A959F652F0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702" y="2477211"/>
            <a:ext cx="3332114" cy="238844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D6AEF33-4D34-4EE5-B184-67F887074C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6441" y="5007770"/>
            <a:ext cx="2801207" cy="186564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EBFD2BAB-3793-A321-7866-49DBAC56C464}"/>
              </a:ext>
            </a:extLst>
          </p:cNvPr>
          <p:cNvSpPr txBox="1"/>
          <p:nvPr/>
        </p:nvSpPr>
        <p:spPr>
          <a:xfrm>
            <a:off x="5747689" y="3985633"/>
            <a:ext cx="303695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600" b="1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Ми құрылымдарының электрлік белсенділігін тіркеу әдістері</a:t>
            </a:r>
            <a:endParaRPr lang="x-none" sz="16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x-none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5D1E2E49-5DCE-0895-C53A-6D54DBB6CF06}"/>
              </a:ext>
            </a:extLst>
          </p:cNvPr>
          <p:cNvSpPr txBox="1"/>
          <p:nvPr/>
        </p:nvSpPr>
        <p:spPr>
          <a:xfrm>
            <a:off x="5872744" y="5056150"/>
            <a:ext cx="248129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1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Жұлын мен мидың рефлекторлық белсенділігін зерттеу әдістері</a:t>
            </a:r>
            <a:r>
              <a:rPr lang="kk-KZ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endParaRPr lang="x-none" sz="1600" dirty="0">
              <a:solidFill>
                <a:schemeClr val="bg1"/>
              </a:solidFill>
            </a:endParaRPr>
          </a:p>
        </p:txBody>
      </p:sp>
      <p:grpSp>
        <p:nvGrpSpPr>
          <p:cNvPr id="41" name="Group 33">
            <a:extLst>
              <a:ext uri="{FF2B5EF4-FFF2-40B4-BE49-F238E27FC236}">
                <a16:creationId xmlns:a16="http://schemas.microsoft.com/office/drawing/2014/main" xmlns="" id="{EB7D7C1E-9F75-6411-D557-B5BAA1EACE36}"/>
              </a:ext>
            </a:extLst>
          </p:cNvPr>
          <p:cNvGrpSpPr/>
          <p:nvPr/>
        </p:nvGrpSpPr>
        <p:grpSpPr>
          <a:xfrm>
            <a:off x="5417194" y="6106506"/>
            <a:ext cx="3569089" cy="898860"/>
            <a:chOff x="5128064" y="2256183"/>
            <a:chExt cx="3273083" cy="515155"/>
          </a:xfrm>
        </p:grpSpPr>
        <p:sp>
          <p:nvSpPr>
            <p:cNvPr id="42" name="Pentagon 3">
              <a:extLst>
                <a:ext uri="{FF2B5EF4-FFF2-40B4-BE49-F238E27FC236}">
                  <a16:creationId xmlns:a16="http://schemas.microsoft.com/office/drawing/2014/main" xmlns="" id="{C0CB5B21-0E17-1158-B639-812406A2846B}"/>
                </a:ext>
              </a:extLst>
            </p:cNvPr>
            <p:cNvSpPr/>
            <p:nvPr/>
          </p:nvSpPr>
          <p:spPr>
            <a:xfrm>
              <a:off x="5128064" y="2256184"/>
              <a:ext cx="3273083" cy="515154"/>
            </a:xfrm>
            <a:prstGeom prst="homePlat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GB" sz="1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3" name="Rectangle 8">
              <a:extLst>
                <a:ext uri="{FF2B5EF4-FFF2-40B4-BE49-F238E27FC236}">
                  <a16:creationId xmlns:a16="http://schemas.microsoft.com/office/drawing/2014/main" xmlns="" id="{E4CEEB56-3966-8A39-6DAC-275AE01278C2}"/>
                </a:ext>
              </a:extLst>
            </p:cNvPr>
            <p:cNvSpPr/>
            <p:nvPr/>
          </p:nvSpPr>
          <p:spPr>
            <a:xfrm>
              <a:off x="5128064" y="2256183"/>
              <a:ext cx="464234" cy="51515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GB" sz="1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52CC4269-4E22-BD2C-125B-B7EFE159FAFE}"/>
              </a:ext>
            </a:extLst>
          </p:cNvPr>
          <p:cNvSpPr txBox="1"/>
          <p:nvPr/>
        </p:nvSpPr>
        <p:spPr>
          <a:xfrm>
            <a:off x="5661979" y="6141194"/>
            <a:ext cx="30369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 </a:t>
            </a:r>
            <a:r>
              <a:rPr lang="ru-RU" sz="1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құрылымдарының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электрлік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белсенділігін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тіркеу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әдістері</a:t>
            </a:r>
            <a:endParaRPr lang="x-none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Pentagon 3">
            <a:extLst>
              <a:ext uri="{FF2B5EF4-FFF2-40B4-BE49-F238E27FC236}">
                <a16:creationId xmlns:a16="http://schemas.microsoft.com/office/drawing/2014/main" xmlns="" id="{11AC7958-9BE6-E2E7-F2BD-35F7C2C91951}"/>
              </a:ext>
            </a:extLst>
          </p:cNvPr>
          <p:cNvSpPr/>
          <p:nvPr/>
        </p:nvSpPr>
        <p:spPr>
          <a:xfrm>
            <a:off x="9354198" y="2379505"/>
            <a:ext cx="3451700" cy="73873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ru-RU" sz="16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Вегетативті</a:t>
            </a:r>
            <a:r>
              <a:rPr lang="ru-RU" sz="16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жүйке</a:t>
            </a:r>
            <a:r>
              <a:rPr lang="ru-RU" sz="16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жүйесінің</a:t>
            </a:r>
            <a:r>
              <a:rPr lang="ru-RU" sz="16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күйін</a:t>
            </a:r>
            <a:r>
              <a:rPr lang="ru-RU" sz="16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бағалау</a:t>
            </a:r>
            <a:r>
              <a:rPr lang="ru-RU" sz="16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әдістері</a:t>
            </a:r>
            <a:endParaRPr lang="en-GB" sz="16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54" name="Pentagon 3">
            <a:extLst>
              <a:ext uri="{FF2B5EF4-FFF2-40B4-BE49-F238E27FC236}">
                <a16:creationId xmlns:a16="http://schemas.microsoft.com/office/drawing/2014/main" xmlns="" id="{8BB7232A-A278-F9E8-EEC0-94571E77AAB9}"/>
              </a:ext>
            </a:extLst>
          </p:cNvPr>
          <p:cNvSpPr/>
          <p:nvPr/>
        </p:nvSpPr>
        <p:spPr>
          <a:xfrm>
            <a:off x="9327678" y="3352617"/>
            <a:ext cx="3451700" cy="97990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kk-KZ" sz="1600" b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Мидың қозғалыс жүйелерінің күйін бағалау әдістері</a:t>
            </a:r>
            <a:endParaRPr lang="en-GB" sz="16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8" name="Pentagon 3">
            <a:extLst>
              <a:ext uri="{FF2B5EF4-FFF2-40B4-BE49-F238E27FC236}">
                <a16:creationId xmlns:a16="http://schemas.microsoft.com/office/drawing/2014/main" xmlns="" id="{4FE10543-DD1C-2E08-DA2F-03716C84B623}"/>
              </a:ext>
            </a:extLst>
          </p:cNvPr>
          <p:cNvSpPr/>
          <p:nvPr/>
        </p:nvSpPr>
        <p:spPr>
          <a:xfrm>
            <a:off x="9354198" y="4723553"/>
            <a:ext cx="3451700" cy="97990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kk-KZ" sz="1600" b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Мидың сенсорлық жүйелерінің күйін бағалау әдістері</a:t>
            </a:r>
            <a:endParaRPr lang="en-GB" sz="16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1" name="Pentagon 7">
            <a:extLst>
              <a:ext uri="{FF2B5EF4-FFF2-40B4-BE49-F238E27FC236}">
                <a16:creationId xmlns:a16="http://schemas.microsoft.com/office/drawing/2014/main" xmlns="" id="{88743F51-CFAE-0DF0-9674-ABA5B32FA9A6}"/>
              </a:ext>
            </a:extLst>
          </p:cNvPr>
          <p:cNvSpPr/>
          <p:nvPr/>
        </p:nvSpPr>
        <p:spPr>
          <a:xfrm>
            <a:off x="9320178" y="5892639"/>
            <a:ext cx="3373894" cy="856685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kk-KZ" sz="16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Жоғарғы жүйке жүйесін зерттеу әдісі</a:t>
            </a:r>
            <a:endParaRPr lang="en-GB" sz="16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14:flip dir="r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9E7965BD-BA7C-4284-B303-3DF26FF20985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QIAABQAAgAIAEOUV0cNwDEewAEAANoDAAAPAAAAAAAAAAEAAAAAAAAAAABub25lL3BsYXllci54bWxQSwUGAAAAAAEAAQA9AAAA7QEAAAAA"/>
  <p:tag name="ISPRING_OUTPUT_FOLDER" val="C:\Users\Administrator\Desktop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RESENTATION_TITLE" val="bt342"/>
  <p:tag name="KSO_WM_DOC_GUID" val="{834d65aa-065f-4f0d-860c-5911aee9c35a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OTHERS"/>
  <p:tag name="ID" val="55351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OTHERS"/>
  <p:tag name="ID" val="55351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heme/theme1.xml><?xml version="1.0" encoding="utf-8"?>
<a:theme xmlns:a="http://schemas.openxmlformats.org/drawingml/2006/main" name="Office Theme">
  <a:themeElements>
    <a:clrScheme name="自定义 12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70C0"/>
      </a:accent1>
      <a:accent2>
        <a:srgbClr val="BFBFBF"/>
      </a:accent2>
      <a:accent3>
        <a:srgbClr val="0070C0"/>
      </a:accent3>
      <a:accent4>
        <a:srgbClr val="BFBFBF"/>
      </a:accent4>
      <a:accent5>
        <a:srgbClr val="0070C0"/>
      </a:accent5>
      <a:accent6>
        <a:srgbClr val="BFBFBF"/>
      </a:accent6>
      <a:hlink>
        <a:srgbClr val="0070C0"/>
      </a:hlink>
      <a:folHlink>
        <a:srgbClr val="BFBFBF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575</Words>
  <Application>Microsoft Office PowerPoint</Application>
  <PresentationFormat>Произвольный</PresentationFormat>
  <Paragraphs>69</Paragraphs>
  <Slides>7</Slides>
  <Notes>7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7" baseType="lpstr">
      <vt:lpstr>微软雅黑</vt:lpstr>
      <vt:lpstr>宋体</vt:lpstr>
      <vt:lpstr>Aptos</vt:lpstr>
      <vt:lpstr>Arial</vt:lpstr>
      <vt:lpstr>Calibri</vt:lpstr>
      <vt:lpstr>Calibri Light</vt:lpstr>
      <vt:lpstr>Open Sans</vt:lpstr>
      <vt:lpstr>Open Sans Light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2020-02-05T08:56:22Z</dcterms:created>
  <dcterms:modified xsi:type="dcterms:W3CDTF">2025-01-15T04:48:43Z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2052-11.1.0.8527</vt:lpwstr>
  </property>
</Properties>
</file>